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AF463A-BC7C-46EE-9F1E-7F377CCA4891}" type="datetimeFigureOut">
              <a:rPr lang="en-US" smtClean="0"/>
              <a:pPr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latinLnBrk="0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latinLnBrk="0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latinLnBrk="0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latinLnBrk="0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latinLnBrk="0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685801"/>
            <a:ext cx="7772400" cy="4876800"/>
          </a:xfrm>
        </p:spPr>
        <p:txBody>
          <a:bodyPr>
            <a:normAutofit/>
          </a:bodyPr>
          <a:lstStyle/>
          <a:p>
            <a:r>
              <a:rPr lang="ru-RU" sz="5400" b="1" dirty="0" smtClean="0"/>
              <a:t>КОММУНИКАЦИОННЫЕ </a:t>
            </a:r>
            <a:br>
              <a:rPr lang="ru-RU" sz="5400" b="1" dirty="0" smtClean="0"/>
            </a:br>
            <a:r>
              <a:rPr lang="ru-RU" sz="5400" b="1" dirty="0" smtClean="0"/>
              <a:t/>
            </a:r>
            <a:br>
              <a:rPr lang="ru-RU" sz="5400" b="1" dirty="0" smtClean="0"/>
            </a:br>
            <a:r>
              <a:rPr lang="ru-RU" sz="5400" b="1" dirty="0" smtClean="0"/>
              <a:t>ТЕХНОЛОГИИ</a:t>
            </a:r>
            <a:endParaRPr lang="ru-RU" sz="5400" b="1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6600" b="1" dirty="0" smtClean="0"/>
              <a:t>Задача СМИ</a:t>
            </a:r>
            <a:endParaRPr lang="ru-RU" sz="66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	</a:t>
            </a:r>
            <a:r>
              <a:rPr lang="ru-RU" sz="3600" b="1" dirty="0" smtClean="0"/>
              <a:t>ВИДЕТЬ ЕДИНСТВО МАССОВОЙ АУДИТОРИИ В ЕЕ ДИФФЕРЕНЦИРОВАННОСТИ И МНОГООБРАЗИИ И УМЕТЬ ПРЕДЛОЖИТЬ ЕЙ ИНФОРМАЦИЮ, СОЦИАЛЬНО ОРИЕНТИРОВАННУЮ КАК НА ОБЩЕСТВО В ЦЕЛОМ, ТАК И НА ОТДЕЛЬНЫЕ ИНДИВИДЫ</a:t>
            </a:r>
            <a:endParaRPr lang="ru-RU" sz="36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600" b="1" dirty="0" smtClean="0"/>
              <a:t>3. Проблема </a:t>
            </a:r>
            <a:r>
              <a:rPr lang="ru-RU" sz="3600" b="1" dirty="0" smtClean="0"/>
              <a:t>использования технологий массовой </a:t>
            </a:r>
            <a:r>
              <a:rPr lang="ru-RU" sz="3600" b="1" dirty="0" smtClean="0"/>
              <a:t>коммуникации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b="1" dirty="0" smtClean="0"/>
              <a:t>	</a:t>
            </a:r>
          </a:p>
          <a:p>
            <a:pPr>
              <a:buNone/>
            </a:pPr>
            <a:r>
              <a:rPr lang="ru-RU" b="1" dirty="0" smtClean="0"/>
              <a:t>	</a:t>
            </a:r>
            <a:r>
              <a:rPr lang="ru-RU" b="1" u="sng" dirty="0" smtClean="0"/>
              <a:t>Технологии </a:t>
            </a:r>
            <a:r>
              <a:rPr lang="ru-RU" b="1" u="sng" dirty="0" smtClean="0"/>
              <a:t>массовой </a:t>
            </a:r>
            <a:r>
              <a:rPr lang="ru-RU" b="1" u="sng" dirty="0" smtClean="0"/>
              <a:t>коммуникации </a:t>
            </a:r>
            <a:r>
              <a:rPr lang="ru-RU" b="1" dirty="0" smtClean="0"/>
              <a:t>– искусство убеждать, умение коммуникатора доводить до общества, входящего в него групп и отдельных индивидов информацию, необходимую и доступную их восприятию</a:t>
            </a:r>
            <a:endParaRPr lang="ru-RU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/>
          <a:lstStyle/>
          <a:p>
            <a:pPr algn="ctr">
              <a:buNone/>
            </a:pPr>
            <a:r>
              <a:rPr lang="ru-RU" b="1" dirty="0" smtClean="0"/>
              <a:t>КОММУНИКАЦИОННЫЕ ТЕХНОЛОГИИ</a:t>
            </a:r>
            <a:endParaRPr lang="ru-RU" b="1" dirty="0"/>
          </a:p>
        </p:txBody>
      </p:sp>
      <p:sp>
        <p:nvSpPr>
          <p:cNvPr id="4" name="Овал 3"/>
          <p:cNvSpPr/>
          <p:nvPr/>
        </p:nvSpPr>
        <p:spPr>
          <a:xfrm>
            <a:off x="762000" y="1981200"/>
            <a:ext cx="2971800" cy="2057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ПОСЛЕДОВА-ТЕЛЬНОСТЬ ДЕЙСТВИЙ</a:t>
            </a:r>
            <a:endParaRPr lang="ru-RU" sz="2400" b="1" dirty="0"/>
          </a:p>
        </p:txBody>
      </p:sp>
      <p:sp>
        <p:nvSpPr>
          <p:cNvPr id="5" name="Овал 4"/>
          <p:cNvSpPr/>
          <p:nvPr/>
        </p:nvSpPr>
        <p:spPr>
          <a:xfrm>
            <a:off x="2743200" y="4191000"/>
            <a:ext cx="3352800" cy="2057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b="1" dirty="0" smtClean="0"/>
              <a:t>ИЗМЕНЕНИЕ МНЕНИЙ</a:t>
            </a:r>
            <a:endParaRPr lang="ru-RU" sz="2800" b="1" dirty="0"/>
          </a:p>
        </p:txBody>
      </p:sp>
      <p:sp>
        <p:nvSpPr>
          <p:cNvPr id="6" name="Овал 5"/>
          <p:cNvSpPr/>
          <p:nvPr/>
        </p:nvSpPr>
        <p:spPr>
          <a:xfrm>
            <a:off x="5562600" y="1905000"/>
            <a:ext cx="3124200" cy="22098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b="1" dirty="0" smtClean="0"/>
              <a:t>ОТНОШЕНИЕ К ПРЕДМЕТУ</a:t>
            </a:r>
            <a:endParaRPr lang="ru-RU" sz="2800" b="1" dirty="0"/>
          </a:p>
        </p:txBody>
      </p:sp>
      <p:cxnSp>
        <p:nvCxnSpPr>
          <p:cNvPr id="8" name="Прямая со стрелкой 7"/>
          <p:cNvCxnSpPr>
            <a:stCxn id="4" idx="0"/>
          </p:cNvCxnSpPr>
          <p:nvPr/>
        </p:nvCxnSpPr>
        <p:spPr>
          <a:xfrm rot="5400000" flipH="1" flipV="1">
            <a:off x="2419350" y="971550"/>
            <a:ext cx="838200" cy="1181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Прямая со стрелкой 9"/>
          <p:cNvCxnSpPr>
            <a:stCxn id="5" idx="0"/>
          </p:cNvCxnSpPr>
          <p:nvPr/>
        </p:nvCxnSpPr>
        <p:spPr>
          <a:xfrm rot="5400000" flipH="1" flipV="1">
            <a:off x="2933700" y="2705100"/>
            <a:ext cx="2971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 стрелкой 11"/>
          <p:cNvCxnSpPr>
            <a:stCxn id="6" idx="0"/>
          </p:cNvCxnSpPr>
          <p:nvPr/>
        </p:nvCxnSpPr>
        <p:spPr>
          <a:xfrm rot="16200000" flipV="1">
            <a:off x="6115050" y="895350"/>
            <a:ext cx="762000" cy="12573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600" b="1" dirty="0" smtClean="0"/>
              <a:t>ОСНОВНЫЕ СТРУКТУРНЫЕ ЭЛЕМЕНТЫ КОММУНИКАЦИОННЫХ ТЕХНОЛОГИЙ:</a:t>
            </a:r>
            <a:endParaRPr lang="ru-RU" sz="36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 smtClean="0"/>
              <a:t>Источник коммуникации;</a:t>
            </a:r>
          </a:p>
          <a:p>
            <a:r>
              <a:rPr lang="ru-RU" b="1" dirty="0" smtClean="0"/>
              <a:t>Канал сообщения;</a:t>
            </a:r>
          </a:p>
          <a:p>
            <a:r>
              <a:rPr lang="ru-RU" b="1" dirty="0" smtClean="0"/>
              <a:t>Получатель информации;</a:t>
            </a:r>
          </a:p>
          <a:p>
            <a:r>
              <a:rPr lang="ru-RU" b="1" dirty="0" smtClean="0"/>
              <a:t>Код</a:t>
            </a:r>
          </a:p>
          <a:p>
            <a:r>
              <a:rPr lang="ru-RU" b="1" dirty="0" smtClean="0"/>
              <a:t>Обратная связь;</a:t>
            </a:r>
          </a:p>
          <a:p>
            <a:r>
              <a:rPr lang="ru-RU" b="1" dirty="0" smtClean="0"/>
              <a:t>Информационный </a:t>
            </a:r>
            <a:r>
              <a:rPr lang="ru-RU" b="1" dirty="0" err="1" smtClean="0"/>
              <a:t>щум</a:t>
            </a:r>
            <a:endParaRPr lang="ru-RU" b="1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КОММУНИКАЦИОННЫЕ ТЕХНОЛОГИИ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ru-RU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685800" y="1905000"/>
            <a:ext cx="3352800" cy="403860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400" b="1" u="sng" dirty="0" smtClean="0"/>
              <a:t>Высокоинтенсивные технологии.</a:t>
            </a:r>
          </a:p>
          <a:p>
            <a:pPr algn="ctr"/>
            <a:r>
              <a:rPr lang="ru-RU" sz="2400" b="1" dirty="0" smtClean="0"/>
              <a:t>Нацелены на перемены в сознании реципиента за относительно короткий период</a:t>
            </a:r>
            <a:endParaRPr lang="ru-RU" sz="2400" b="1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5334000" y="1981200"/>
            <a:ext cx="3048000" cy="396240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400" b="1" u="sng" dirty="0" err="1" smtClean="0"/>
              <a:t>Низкоинтенсивные</a:t>
            </a:r>
            <a:r>
              <a:rPr lang="ru-RU" sz="2400" b="1" u="sng" dirty="0" smtClean="0"/>
              <a:t> технологии.</a:t>
            </a:r>
          </a:p>
          <a:p>
            <a:pPr algn="ctr"/>
            <a:r>
              <a:rPr lang="ru-RU" sz="2400" b="1" dirty="0" smtClean="0"/>
              <a:t>Рассчитаны на долговременный период</a:t>
            </a:r>
            <a:endParaRPr lang="ru-RU" sz="2400" b="1" dirty="0"/>
          </a:p>
        </p:txBody>
      </p:sp>
      <p:cxnSp>
        <p:nvCxnSpPr>
          <p:cNvPr id="7" name="Прямая со стрелкой 6"/>
          <p:cNvCxnSpPr>
            <a:stCxn id="2" idx="2"/>
          </p:cNvCxnSpPr>
          <p:nvPr/>
        </p:nvCxnSpPr>
        <p:spPr>
          <a:xfrm rot="5400000">
            <a:off x="3223419" y="480219"/>
            <a:ext cx="411162" cy="22860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Прямая со стрелкой 8"/>
          <p:cNvCxnSpPr>
            <a:stCxn id="2" idx="2"/>
          </p:cNvCxnSpPr>
          <p:nvPr/>
        </p:nvCxnSpPr>
        <p:spPr>
          <a:xfrm rot="16200000" flipH="1">
            <a:off x="5547519" y="442119"/>
            <a:ext cx="487362" cy="2438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600" b="1" dirty="0" smtClean="0"/>
              <a:t>УПРАВЛЕНИЕ КОММУНИКАЦИОННОЙ АУДИТОРИЕЙ</a:t>
            </a:r>
            <a:endParaRPr lang="ru-RU" sz="36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29200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ru-RU" b="1" i="1" dirty="0" smtClean="0"/>
              <a:t>Доверие к источнику коммуникации;</a:t>
            </a:r>
          </a:p>
          <a:p>
            <a:pPr marL="514350" indent="-514350">
              <a:buFont typeface="+mj-lt"/>
              <a:buAutoNum type="arabicPeriod"/>
            </a:pPr>
            <a:r>
              <a:rPr lang="ru-RU" b="1" i="1" dirty="0" smtClean="0"/>
              <a:t>Притягательность источника коммуникации (сходство коммуникатора с аудиторией, их близость, способность нравиться);</a:t>
            </a:r>
          </a:p>
          <a:p>
            <a:pPr marL="514350" indent="-514350">
              <a:buFont typeface="+mj-lt"/>
              <a:buAutoNum type="arabicPeriod"/>
            </a:pPr>
            <a:r>
              <a:rPr lang="ru-RU" b="1" i="1" dirty="0" smtClean="0"/>
              <a:t>Влиятельность коммуникативного источника (чем большим количеством ресурсов (информационных, идеологических, социальных и др.) обладает коммуникатор, тем большее воздействие он оказывает на массовое сознание).</a:t>
            </a:r>
            <a:endParaRPr lang="ru-RU" b="1" i="1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200" b="1" dirty="0" smtClean="0"/>
              <a:t>КОММУНИКАТИВНЫЕ ТЕХНОЛОГИИ, ОБЕСПЕЧИВАЮЩИЕ ЭФФЕКТИВНОСТЬ ВОСПРИЯТИЯ ИНФОРМАЦИИ 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ru-RU" b="1" i="1" dirty="0" smtClean="0"/>
              <a:t>Поиск актуальной информации </a:t>
            </a:r>
            <a:r>
              <a:rPr lang="ru-RU" b="1" dirty="0" smtClean="0"/>
              <a:t>(место (глобальная, локальная информация), время);</a:t>
            </a:r>
          </a:p>
          <a:p>
            <a:pPr marL="514350" indent="-514350">
              <a:buFont typeface="+mj-lt"/>
              <a:buAutoNum type="arabicPeriod"/>
            </a:pPr>
            <a:r>
              <a:rPr lang="ru-RU" b="1" i="1" dirty="0" smtClean="0"/>
              <a:t>Подбор источника сообщения;</a:t>
            </a:r>
          </a:p>
          <a:p>
            <a:pPr marL="514350" indent="-514350">
              <a:buFont typeface="+mj-lt"/>
              <a:buAutoNum type="arabicPeriod"/>
            </a:pPr>
            <a:r>
              <a:rPr lang="ru-RU" b="1" i="1" dirty="0" smtClean="0"/>
              <a:t>Ориентация на социальную и личностную мотивацию аудитории;</a:t>
            </a:r>
          </a:p>
          <a:p>
            <a:pPr marL="514350" indent="-514350">
              <a:buFont typeface="+mj-lt"/>
              <a:buAutoNum type="arabicPeriod"/>
            </a:pPr>
            <a:r>
              <a:rPr lang="ru-RU" b="1" i="1" dirty="0" smtClean="0"/>
              <a:t>Формирование информационного интереса;</a:t>
            </a:r>
            <a:endParaRPr lang="ru-RU" b="1" i="1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71500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b="1" i="1" dirty="0" smtClean="0"/>
              <a:t>5. Формирование стереотипа;</a:t>
            </a:r>
          </a:p>
          <a:p>
            <a:pPr>
              <a:buNone/>
            </a:pPr>
            <a:r>
              <a:rPr lang="ru-RU" b="1" i="1" dirty="0" smtClean="0"/>
              <a:t>6. Апелляция к обыденному сознанию аудитории </a:t>
            </a:r>
            <a:r>
              <a:rPr lang="ru-RU" b="1" dirty="0" smtClean="0"/>
              <a:t>( связь теории с практикой);</a:t>
            </a:r>
          </a:p>
          <a:p>
            <a:pPr>
              <a:buNone/>
            </a:pPr>
            <a:r>
              <a:rPr lang="ru-RU" b="1" i="1" dirty="0" smtClean="0"/>
              <a:t>7. Присоединение к внутреннему миру аудитории;</a:t>
            </a:r>
          </a:p>
          <a:p>
            <a:pPr>
              <a:buNone/>
            </a:pPr>
            <a:r>
              <a:rPr lang="ru-RU" b="1" i="1" dirty="0" smtClean="0"/>
              <a:t>8. Психический автоматизм</a:t>
            </a:r>
            <a:r>
              <a:rPr lang="ru-RU" b="1" dirty="0" smtClean="0"/>
              <a:t> – реципиент воспринимает новые идеи и явления как понятное и привычное;</a:t>
            </a:r>
          </a:p>
          <a:p>
            <a:pPr>
              <a:buNone/>
            </a:pPr>
            <a:r>
              <a:rPr lang="ru-RU" b="1" i="1" dirty="0" smtClean="0"/>
              <a:t>9. Эффект отождествления «Я» реципиента с активностью </a:t>
            </a:r>
            <a:r>
              <a:rPr lang="ru-RU" b="1" i="1" dirty="0" err="1" smtClean="0"/>
              <a:t>коммуниканта</a:t>
            </a:r>
            <a:r>
              <a:rPr lang="ru-RU" b="1" dirty="0" smtClean="0"/>
              <a:t> </a:t>
            </a:r>
            <a:r>
              <a:rPr lang="ru-RU" b="1" dirty="0" smtClean="0"/>
              <a:t>(включенность аудитории в коммуникативный процесс)</a:t>
            </a:r>
            <a:endParaRPr lang="ru-RU" b="1" i="1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ТЕХНОЛОГИИ ПУБЛИЧНОГО ВЫСТУПЛЕНИЯ: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 smtClean="0"/>
              <a:t>г</a:t>
            </a:r>
            <a:r>
              <a:rPr lang="ru-RU" b="1" dirty="0" smtClean="0"/>
              <a:t>оворить просто и ясно, не избегая красноречия;</a:t>
            </a:r>
          </a:p>
          <a:p>
            <a:r>
              <a:rPr lang="ru-RU" b="1" dirty="0" smtClean="0"/>
              <a:t>а</a:t>
            </a:r>
            <a:r>
              <a:rPr lang="ru-RU" b="1" dirty="0" smtClean="0"/>
              <a:t>даптироваться к конкретной ситуации;</a:t>
            </a:r>
          </a:p>
          <a:p>
            <a:r>
              <a:rPr lang="ru-RU" b="1" dirty="0" smtClean="0"/>
              <a:t>п</a:t>
            </a:r>
            <a:r>
              <a:rPr lang="ru-RU" b="1" dirty="0" smtClean="0"/>
              <a:t>ридерживаться темы, не отвлекаться на посторонние рассуждения;</a:t>
            </a:r>
          </a:p>
          <a:p>
            <a:r>
              <a:rPr lang="ru-RU" b="1" dirty="0" smtClean="0"/>
              <a:t>ч</a:t>
            </a:r>
            <a:r>
              <a:rPr lang="ru-RU" b="1" dirty="0" smtClean="0"/>
              <a:t>естность позиции всегда располагает аудиторию к говорящему.</a:t>
            </a:r>
            <a:endParaRPr lang="ru-RU" b="1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ВИДЫ МАНИПУЛИРОВАНИЯ В РЕКЛАМЕ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 fontScale="92500" lnSpcReduction="20000"/>
          </a:bodyPr>
          <a:lstStyle/>
          <a:p>
            <a:r>
              <a:rPr lang="ru-RU" b="1" i="1" dirty="0" smtClean="0"/>
              <a:t>о</a:t>
            </a:r>
            <a:r>
              <a:rPr lang="ru-RU" b="1" i="1" dirty="0" smtClean="0"/>
              <a:t>бращение к эмоциям;</a:t>
            </a:r>
          </a:p>
          <a:p>
            <a:r>
              <a:rPr lang="ru-RU" b="1" i="1" dirty="0" smtClean="0"/>
              <a:t>э</a:t>
            </a:r>
            <a:r>
              <a:rPr lang="ru-RU" b="1" i="1" dirty="0" smtClean="0"/>
              <a:t>моциональное приобщение потребителя к более  высокому статусу,  не соответствующему его реальному положению;</a:t>
            </a:r>
          </a:p>
          <a:p>
            <a:r>
              <a:rPr lang="ru-RU" b="1" i="1" dirty="0" smtClean="0"/>
              <a:t>о</a:t>
            </a:r>
            <a:r>
              <a:rPr lang="ru-RU" b="1" i="1" dirty="0" smtClean="0"/>
              <a:t>бращение к бытовым представлениям о действительности;</a:t>
            </a:r>
          </a:p>
          <a:p>
            <a:r>
              <a:rPr lang="ru-RU" b="1" i="1" dirty="0" smtClean="0"/>
              <a:t>с</a:t>
            </a:r>
            <a:r>
              <a:rPr lang="ru-RU" b="1" i="1" dirty="0" smtClean="0"/>
              <a:t>феры контроля и сферы ощущений адресата;</a:t>
            </a:r>
          </a:p>
          <a:p>
            <a:r>
              <a:rPr lang="ru-RU" b="1" i="1" dirty="0" smtClean="0"/>
              <a:t>и</a:t>
            </a:r>
            <a:r>
              <a:rPr lang="ru-RU" b="1" i="1" dirty="0" smtClean="0"/>
              <a:t>сключение из рекламы упоминаний тех или иных товаров, ссылок на них как способ борьбы с конкурентом и т.д.</a:t>
            </a:r>
            <a:endParaRPr lang="ru-RU" b="1" i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СОДЕРЖАНИЕ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ru-RU" sz="4400" b="1" dirty="0" smtClean="0"/>
              <a:t>Проблемы глобализации</a:t>
            </a:r>
          </a:p>
          <a:p>
            <a:pPr marL="514350" indent="-514350">
              <a:buFont typeface="+mj-lt"/>
              <a:buAutoNum type="arabicPeriod"/>
            </a:pPr>
            <a:r>
              <a:rPr lang="ru-RU" sz="4400" b="1" dirty="0" smtClean="0"/>
              <a:t>Проблема информационной безопасности</a:t>
            </a:r>
          </a:p>
          <a:p>
            <a:pPr marL="514350" indent="-514350">
              <a:buFont typeface="+mj-lt"/>
              <a:buAutoNum type="arabicPeriod"/>
            </a:pPr>
            <a:r>
              <a:rPr lang="ru-RU" sz="4400" b="1" dirty="0" smtClean="0"/>
              <a:t>Проблема использования технологий массовой коммуникации</a:t>
            </a:r>
            <a:endParaRPr lang="ru-RU" sz="4400" b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1. ПРОБЛЕМЫ ГЛОБАЛИЗАЦИИ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ru-RU" b="1" dirty="0" smtClean="0"/>
              <a:t>	</a:t>
            </a:r>
            <a:r>
              <a:rPr lang="ru-RU" b="1" u="sng" dirty="0" smtClean="0"/>
              <a:t>Процесс глобализации </a:t>
            </a:r>
            <a:r>
              <a:rPr lang="ru-RU" b="1" dirty="0" smtClean="0"/>
              <a:t>– вопрос альянса, начало </a:t>
            </a:r>
            <a:r>
              <a:rPr lang="ru-RU" b="1" dirty="0" err="1" smtClean="0"/>
              <a:t>постнациональной</a:t>
            </a:r>
            <a:r>
              <a:rPr lang="ru-RU" b="1" dirty="0" smtClean="0"/>
              <a:t> идентичности, к преимуществам которой относится решение проблем современности: экология, реализация принципа «мир во всем мире», борьба с наркоторговлей и др., в рамках концепции </a:t>
            </a:r>
            <a:r>
              <a:rPr lang="ru-RU" b="1" dirty="0" err="1" smtClean="0"/>
              <a:t>постнациональной</a:t>
            </a:r>
            <a:r>
              <a:rPr lang="ru-RU" b="1" dirty="0" smtClean="0"/>
              <a:t> идентичности, базирующейся на универсальных ценностях.</a:t>
            </a:r>
            <a:endParaRPr lang="ru-RU" b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	</a:t>
            </a:r>
            <a:endParaRPr lang="ru-RU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609600" y="838200"/>
            <a:ext cx="7772400" cy="16764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b="1" dirty="0" smtClean="0">
                <a:solidFill>
                  <a:schemeClr val="tx1"/>
                </a:solidFill>
              </a:rPr>
              <a:t>Человечество осознает свою родовую общность, важность общечеловеческих ценностей</a:t>
            </a:r>
            <a:endParaRPr lang="ru-RU" sz="3200" b="1" dirty="0">
              <a:solidFill>
                <a:schemeClr val="tx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114800" y="16764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ru-RU" dirty="0"/>
          </a:p>
        </p:txBody>
      </p:sp>
      <p:sp>
        <p:nvSpPr>
          <p:cNvPr id="8" name="TextBox 7"/>
          <p:cNvSpPr txBox="1"/>
          <p:nvPr/>
        </p:nvSpPr>
        <p:spPr>
          <a:xfrm>
            <a:off x="4343400" y="16764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ru-RU" dirty="0"/>
          </a:p>
        </p:txBody>
      </p:sp>
      <p:sp>
        <p:nvSpPr>
          <p:cNvPr id="9" name="Прямоугольник 8"/>
          <p:cNvSpPr/>
          <p:nvPr/>
        </p:nvSpPr>
        <p:spPr>
          <a:xfrm>
            <a:off x="609600" y="3581400"/>
            <a:ext cx="7696200" cy="18288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b="1" dirty="0" smtClean="0"/>
              <a:t>Сфера международных отношений (разработка и реализация внешней политики).</a:t>
            </a:r>
          </a:p>
          <a:p>
            <a:pPr algn="ctr"/>
            <a:r>
              <a:rPr lang="ru-RU" sz="2800" b="1" dirty="0" smtClean="0"/>
              <a:t>Метод консенсуса (от лат. – согласие, общее согласие)</a:t>
            </a:r>
            <a:endParaRPr lang="ru-RU" sz="2800" b="1" dirty="0"/>
          </a:p>
        </p:txBody>
      </p:sp>
      <p:cxnSp>
        <p:nvCxnSpPr>
          <p:cNvPr id="14" name="Прямая со стрелкой 13"/>
          <p:cNvCxnSpPr>
            <a:stCxn id="5" idx="2"/>
            <a:endCxn id="9" idx="0"/>
          </p:cNvCxnSpPr>
          <p:nvPr/>
        </p:nvCxnSpPr>
        <p:spPr>
          <a:xfrm rot="5400000">
            <a:off x="3943350" y="3028950"/>
            <a:ext cx="1066800" cy="38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Черты культурной экспансии Запада: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b="1" dirty="0" smtClean="0"/>
              <a:t>Внедрение и распространение западной культуры как универсальной и исключающей вклад других культур;</a:t>
            </a:r>
          </a:p>
          <a:p>
            <a:r>
              <a:rPr lang="ru-RU" b="1" dirty="0" smtClean="0"/>
              <a:t>Стремление достичь культурного внедрения политических целей;</a:t>
            </a:r>
          </a:p>
          <a:p>
            <a:r>
              <a:rPr lang="ru-RU" b="1" dirty="0" smtClean="0"/>
              <a:t>Односторонний поток информации от «центра» к «периферии»;</a:t>
            </a:r>
          </a:p>
          <a:p>
            <a:r>
              <a:rPr lang="ru-RU" b="1" dirty="0" smtClean="0"/>
              <a:t>Формирование в иных странах прозападного настроенной интеллигенции, ориентированной во вне системы образованием демонстративных эффектов.</a:t>
            </a:r>
            <a:endParaRPr lang="ru-RU" b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/>
          <a:lstStyle/>
          <a:p>
            <a:pPr>
              <a:buNone/>
            </a:pPr>
            <a:endParaRPr lang="ru-RU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838200" y="838200"/>
            <a:ext cx="7543800" cy="8382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b="1" dirty="0" smtClean="0"/>
              <a:t>ОСОБЕННОСТИ СОВРЕМЕННОГО ГЛОБАЛЬНОГО ПРОСТРАНСТВА</a:t>
            </a:r>
            <a:endParaRPr lang="ru-RU" sz="2800" b="1" dirty="0"/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609600" y="2286000"/>
            <a:ext cx="3657600" cy="365760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Наличие практической  возможности оказывать  воздействие на любого человека и общественные группы через их информационные сферы</a:t>
            </a:r>
            <a:endParaRPr lang="ru-RU" sz="2400" b="1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4724400" y="2438400"/>
            <a:ext cx="3886200" cy="350520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Трудность своевременного выявления оказываемых информационных воздействий и предотвращение их негативных последствий </a:t>
            </a:r>
            <a:endParaRPr lang="ru-RU" sz="2400" b="1" dirty="0"/>
          </a:p>
        </p:txBody>
      </p:sp>
      <p:cxnSp>
        <p:nvCxnSpPr>
          <p:cNvPr id="12" name="Прямая со стрелкой 11"/>
          <p:cNvCxnSpPr>
            <a:endCxn id="6" idx="0"/>
          </p:cNvCxnSpPr>
          <p:nvPr/>
        </p:nvCxnSpPr>
        <p:spPr>
          <a:xfrm rot="5400000">
            <a:off x="2133600" y="1981200"/>
            <a:ext cx="609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Прямая со стрелкой 15"/>
          <p:cNvCxnSpPr>
            <a:endCxn id="8" idx="0"/>
          </p:cNvCxnSpPr>
          <p:nvPr/>
        </p:nvCxnSpPr>
        <p:spPr>
          <a:xfrm rot="16200000" flipH="1">
            <a:off x="6267450" y="2038350"/>
            <a:ext cx="762000" cy="38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>2. Проблема </a:t>
            </a:r>
            <a:r>
              <a:rPr lang="ru-RU" b="1" dirty="0" smtClean="0"/>
              <a:t>информационной безопасности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b="1" dirty="0" smtClean="0"/>
              <a:t>	</a:t>
            </a:r>
            <a:r>
              <a:rPr lang="ru-RU" sz="3600" b="1" u="sng" dirty="0" smtClean="0"/>
              <a:t>ИНФОРМАЦИОННАЯ БЕЗОПАСНОСТЬ </a:t>
            </a:r>
            <a:r>
              <a:rPr lang="ru-RU" sz="3600" b="1" dirty="0" smtClean="0"/>
              <a:t> </a:t>
            </a:r>
            <a:r>
              <a:rPr lang="ru-RU" b="1" dirty="0" smtClean="0"/>
              <a:t>- СОСТОЯНИЕ ЗАЩИЩЕННОСТИ ИНФОРМАЦИОННОЙ СРЕДЫ ОБЩЕСТВА, ХАРАКТЕРИЗУЕТСЯ СТЕПЕНЬЮ УСТОЙЧИВОСТИ ОСНОВНЫХ СФЕР ЖИЗНЕДЕЯТЕЛЬНОСТИ ЧЕЛОВЕКА, СОЦИАЛЬНЫХ  ГРУПП И ОБЩЕСТВА ПО ОТНОШЕНИЮ К ДЕСТАБИЛИЗИРУЮЩИМ ИЛИ ДЕСТРУКТИВНЫМ ВОЗДЕЙСТВИЯМ ЧЕРЕЗ ИНФОРМАЦИОННЫЕ КАНАЛЫ</a:t>
            </a:r>
            <a:endParaRPr lang="ru-RU" b="1" u="sng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ПРОБЛЕМА ВЫБОРА: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ru-RU" b="1" u="sng" dirty="0" smtClean="0"/>
              <a:t>Информированность общества </a:t>
            </a:r>
            <a:r>
              <a:rPr lang="ru-RU" b="1" dirty="0" smtClean="0"/>
              <a:t>– обладание различными категориями аудитории достаточной информацией для выработки адекватных представлений о действительности и адаптации к ним своего поведения;</a:t>
            </a:r>
          </a:p>
          <a:p>
            <a:pPr marL="514350" indent="-514350">
              <a:buFont typeface="+mj-lt"/>
              <a:buAutoNum type="arabicPeriod"/>
            </a:pPr>
            <a:r>
              <a:rPr lang="ru-RU" b="1" u="sng" dirty="0" smtClean="0"/>
              <a:t>Общественное сознание</a:t>
            </a:r>
            <a:r>
              <a:rPr lang="ru-RU" b="1" dirty="0" smtClean="0"/>
              <a:t> – архив всеобщего теоретического знания;</a:t>
            </a:r>
            <a:endParaRPr lang="ru-RU" b="1" u="sng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b="1" dirty="0" smtClean="0"/>
              <a:t>3. </a:t>
            </a:r>
            <a:r>
              <a:rPr lang="ru-RU" b="1" u="sng" dirty="0" smtClean="0"/>
              <a:t>Массовое сознание</a:t>
            </a:r>
            <a:r>
              <a:rPr lang="ru-RU" b="1" dirty="0" smtClean="0"/>
              <a:t> – идейно-практическое знание;</a:t>
            </a:r>
          </a:p>
          <a:p>
            <a:pPr>
              <a:buNone/>
            </a:pPr>
            <a:r>
              <a:rPr lang="ru-RU" b="1" dirty="0" smtClean="0"/>
              <a:t>4. </a:t>
            </a:r>
            <a:r>
              <a:rPr lang="ru-RU" b="1" u="sng" dirty="0" smtClean="0"/>
              <a:t>Общественное мнение</a:t>
            </a:r>
            <a:r>
              <a:rPr lang="ru-RU" b="1" dirty="0" smtClean="0"/>
              <a:t> – эмоциональное отношение к происходящему. Свойства:</a:t>
            </a:r>
          </a:p>
          <a:p>
            <a:pPr marL="514350" indent="-514350">
              <a:buAutoNum type="arabicParenR"/>
            </a:pPr>
            <a:r>
              <a:rPr lang="ru-RU" b="1" dirty="0" smtClean="0"/>
              <a:t>отражает позицию большинства;</a:t>
            </a:r>
          </a:p>
          <a:p>
            <a:pPr marL="514350" indent="-514350">
              <a:buAutoNum type="arabicParenR"/>
            </a:pPr>
            <a:r>
              <a:rPr lang="ru-RU" b="1" dirty="0" smtClean="0"/>
              <a:t>и</a:t>
            </a:r>
            <a:r>
              <a:rPr lang="ru-RU" b="1" dirty="0" smtClean="0"/>
              <a:t>меет внутреннее единство (отражает результат борьбы);</a:t>
            </a:r>
          </a:p>
          <a:p>
            <a:pPr marL="514350" indent="-514350">
              <a:buAutoNum type="arabicParenR"/>
            </a:pPr>
            <a:r>
              <a:rPr lang="ru-RU" b="1" dirty="0" smtClean="0"/>
              <a:t>Опирается на большинство;</a:t>
            </a:r>
          </a:p>
          <a:p>
            <a:pPr marL="514350" indent="-514350">
              <a:buNone/>
            </a:pPr>
            <a:r>
              <a:rPr lang="ru-RU" b="1" dirty="0" smtClean="0"/>
              <a:t>5. </a:t>
            </a:r>
            <a:r>
              <a:rPr lang="ru-RU" b="1" u="sng" dirty="0" smtClean="0"/>
              <a:t>Массовая аудитория</a:t>
            </a:r>
            <a:r>
              <a:rPr lang="ru-RU" b="1" dirty="0" smtClean="0"/>
              <a:t> – совокупность индивидов, получающих одновременно (или в разное время) информацию, имеющую значение в конкретный момент развития общества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</TotalTime>
  <Words>523</Words>
  <PresentationFormat>Экран (4:3)</PresentationFormat>
  <Paragraphs>76</Paragraphs>
  <Slides>19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19</vt:i4>
      </vt:variant>
    </vt:vector>
  </HeadingPairs>
  <TitlesOfParts>
    <vt:vector size="20" baseType="lpstr">
      <vt:lpstr>Office Theme</vt:lpstr>
      <vt:lpstr>КОММУНИКАЦИОННЫЕ   ТЕХНОЛОГИИ</vt:lpstr>
      <vt:lpstr>СОДЕРЖАНИЕ</vt:lpstr>
      <vt:lpstr>1. ПРОБЛЕМЫ ГЛОБАЛИЗАЦИИ</vt:lpstr>
      <vt:lpstr>Слайд 4</vt:lpstr>
      <vt:lpstr>Черты культурной экспансии Запада:</vt:lpstr>
      <vt:lpstr>Слайд 6</vt:lpstr>
      <vt:lpstr> 2. Проблема информационной безопасности </vt:lpstr>
      <vt:lpstr>ПРОБЛЕМА ВЫБОРА:</vt:lpstr>
      <vt:lpstr>Слайд 9</vt:lpstr>
      <vt:lpstr>Задача СМИ</vt:lpstr>
      <vt:lpstr>3. Проблема использования технологий массовой коммуникации</vt:lpstr>
      <vt:lpstr>Слайд 12</vt:lpstr>
      <vt:lpstr>ОСНОВНЫЕ СТРУКТУРНЫЕ ЭЛЕМЕНТЫ КОММУНИКАЦИОННЫХ ТЕХНОЛОГИЙ:</vt:lpstr>
      <vt:lpstr>КОММУНИКАЦИОННЫЕ ТЕХНОЛОГИИ</vt:lpstr>
      <vt:lpstr>УПРАВЛЕНИЕ КОММУНИКАЦИОННОЙ АУДИТОРИЕЙ</vt:lpstr>
      <vt:lpstr>КОММУНИКАТИВНЫЕ ТЕХНОЛОГИИ, ОБЕСПЕЧИВАЮЩИЕ ЭФФЕКТИВНОСТЬ ВОСПРИЯТИЯ ИНФОРМАЦИИ </vt:lpstr>
      <vt:lpstr>Слайд 17</vt:lpstr>
      <vt:lpstr>ТЕХНОЛОГИИ ПУБЛИЧНОГО ВЫСТУПЛЕНИЯ:</vt:lpstr>
      <vt:lpstr>ВИДЫ МАНИПУЛИРОВАНИЯ В РЕКЛАМЕ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КОММУНИКАЦИОННЫЕ   ТЕХНОЛОГИИ</dc:title>
  <cp:lastModifiedBy>Артём</cp:lastModifiedBy>
  <cp:revision>17</cp:revision>
  <dcterms:modified xsi:type="dcterms:W3CDTF">2016-04-12T19:47:06Z</dcterms:modified>
</cp:coreProperties>
</file>

<file path=docProps/thumbnail.jpeg>
</file>